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65" r:id="rId4"/>
    <p:sldId id="266" r:id="rId5"/>
    <p:sldId id="261" r:id="rId6"/>
    <p:sldId id="262" r:id="rId7"/>
    <p:sldId id="258" r:id="rId8"/>
    <p:sldId id="259" r:id="rId9"/>
    <p:sldId id="260" r:id="rId10"/>
    <p:sldId id="263" r:id="rId11"/>
    <p:sldId id="264"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B9FBD"/>
    <a:srgbClr val="E2A794"/>
    <a:srgbClr val="E0DBB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40"/>
    <p:restoredTop sz="94607"/>
  </p:normalViewPr>
  <p:slideViewPr>
    <p:cSldViewPr snapToGrid="0" snapToObjects="1" showGuides="1">
      <p:cViewPr varScale="1">
        <p:scale>
          <a:sx n="117" d="100"/>
          <a:sy n="117" d="100"/>
        </p:scale>
        <p:origin x="272"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jpg>
</file>

<file path=ppt/media/image3.jpg>
</file>

<file path=ppt/media/image4.png>
</file>

<file path=ppt/media/image5.png>
</file>

<file path=ppt/media/image6.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19A00F-D0BC-EC4F-84C5-7A6AE3B04154}" type="datetimeFigureOut">
              <a:rPr lang="en-US" smtClean="0"/>
              <a:t>4/4/17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741EFE-2170-A242-80CC-F236FB6E077F}" type="slidenum">
              <a:rPr lang="en-US" smtClean="0"/>
              <a:t>‹#›</a:t>
            </a:fld>
            <a:endParaRPr lang="en-US"/>
          </a:p>
        </p:txBody>
      </p:sp>
    </p:spTree>
    <p:extLst>
      <p:ext uri="{BB962C8B-B14F-4D97-AF65-F5344CB8AC3E}">
        <p14:creationId xmlns:p14="http://schemas.microsoft.com/office/powerpoint/2010/main" val="5719460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F62E774-5F94-534A-88F2-C88144251111}" type="datetimeFigureOut">
              <a:rPr lang="en-US" smtClean="0"/>
              <a:t>4/4/17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6C8A62-6FB5-5249-836A-4DCF3955A3EA}" type="slidenum">
              <a:rPr lang="en-US" smtClean="0"/>
              <a:t>‹#›</a:t>
            </a:fld>
            <a:endParaRPr lang="en-US"/>
          </a:p>
        </p:txBody>
      </p:sp>
    </p:spTree>
    <p:extLst>
      <p:ext uri="{BB962C8B-B14F-4D97-AF65-F5344CB8AC3E}">
        <p14:creationId xmlns:p14="http://schemas.microsoft.com/office/powerpoint/2010/main" val="1795112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62E774-5F94-534A-88F2-C88144251111}" type="datetimeFigureOut">
              <a:rPr lang="en-US" smtClean="0"/>
              <a:t>4/4/17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6C8A62-6FB5-5249-836A-4DCF3955A3EA}" type="slidenum">
              <a:rPr lang="en-US" smtClean="0"/>
              <a:t>‹#›</a:t>
            </a:fld>
            <a:endParaRPr lang="en-US"/>
          </a:p>
        </p:txBody>
      </p:sp>
    </p:spTree>
    <p:extLst>
      <p:ext uri="{BB962C8B-B14F-4D97-AF65-F5344CB8AC3E}">
        <p14:creationId xmlns:p14="http://schemas.microsoft.com/office/powerpoint/2010/main" val="14274564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62E774-5F94-534A-88F2-C88144251111}" type="datetimeFigureOut">
              <a:rPr lang="en-US" smtClean="0"/>
              <a:t>4/4/17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6C8A62-6FB5-5249-836A-4DCF3955A3EA}" type="slidenum">
              <a:rPr lang="en-US" smtClean="0"/>
              <a:t>‹#›</a:t>
            </a:fld>
            <a:endParaRPr lang="en-US"/>
          </a:p>
        </p:txBody>
      </p:sp>
    </p:spTree>
    <p:extLst>
      <p:ext uri="{BB962C8B-B14F-4D97-AF65-F5344CB8AC3E}">
        <p14:creationId xmlns:p14="http://schemas.microsoft.com/office/powerpoint/2010/main" val="1721474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62E774-5F94-534A-88F2-C88144251111}" type="datetimeFigureOut">
              <a:rPr lang="en-US" smtClean="0"/>
              <a:t>4/4/17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6C8A62-6FB5-5249-836A-4DCF3955A3EA}" type="slidenum">
              <a:rPr lang="en-US" smtClean="0"/>
              <a:t>‹#›</a:t>
            </a:fld>
            <a:endParaRPr lang="en-US"/>
          </a:p>
        </p:txBody>
      </p:sp>
    </p:spTree>
    <p:extLst>
      <p:ext uri="{BB962C8B-B14F-4D97-AF65-F5344CB8AC3E}">
        <p14:creationId xmlns:p14="http://schemas.microsoft.com/office/powerpoint/2010/main" val="452719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F62E774-5F94-534A-88F2-C88144251111}" type="datetimeFigureOut">
              <a:rPr lang="en-US" smtClean="0"/>
              <a:t>4/4/17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6C8A62-6FB5-5249-836A-4DCF3955A3EA}" type="slidenum">
              <a:rPr lang="en-US" smtClean="0"/>
              <a:t>‹#›</a:t>
            </a:fld>
            <a:endParaRPr lang="en-US"/>
          </a:p>
        </p:txBody>
      </p:sp>
    </p:spTree>
    <p:extLst>
      <p:ext uri="{BB962C8B-B14F-4D97-AF65-F5344CB8AC3E}">
        <p14:creationId xmlns:p14="http://schemas.microsoft.com/office/powerpoint/2010/main" val="326865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F62E774-5F94-534A-88F2-C88144251111}" type="datetimeFigureOut">
              <a:rPr lang="en-US" smtClean="0"/>
              <a:t>4/4/17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6C8A62-6FB5-5249-836A-4DCF3955A3EA}" type="slidenum">
              <a:rPr lang="en-US" smtClean="0"/>
              <a:t>‹#›</a:t>
            </a:fld>
            <a:endParaRPr lang="en-US"/>
          </a:p>
        </p:txBody>
      </p:sp>
    </p:spTree>
    <p:extLst>
      <p:ext uri="{BB962C8B-B14F-4D97-AF65-F5344CB8AC3E}">
        <p14:creationId xmlns:p14="http://schemas.microsoft.com/office/powerpoint/2010/main" val="359810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62E774-5F94-534A-88F2-C88144251111}" type="datetimeFigureOut">
              <a:rPr lang="en-US" smtClean="0"/>
              <a:t>4/4/17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26C8A62-6FB5-5249-836A-4DCF3955A3EA}" type="slidenum">
              <a:rPr lang="en-US" smtClean="0"/>
              <a:t>‹#›</a:t>
            </a:fld>
            <a:endParaRPr lang="en-US"/>
          </a:p>
        </p:txBody>
      </p:sp>
    </p:spTree>
    <p:extLst>
      <p:ext uri="{BB962C8B-B14F-4D97-AF65-F5344CB8AC3E}">
        <p14:creationId xmlns:p14="http://schemas.microsoft.com/office/powerpoint/2010/main" val="19308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62E774-5F94-534A-88F2-C88144251111}" type="datetimeFigureOut">
              <a:rPr lang="en-US" smtClean="0"/>
              <a:t>4/4/17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26C8A62-6FB5-5249-836A-4DCF3955A3EA}" type="slidenum">
              <a:rPr lang="en-US" smtClean="0"/>
              <a:t>‹#›</a:t>
            </a:fld>
            <a:endParaRPr lang="en-US"/>
          </a:p>
        </p:txBody>
      </p:sp>
    </p:spTree>
    <p:extLst>
      <p:ext uri="{BB962C8B-B14F-4D97-AF65-F5344CB8AC3E}">
        <p14:creationId xmlns:p14="http://schemas.microsoft.com/office/powerpoint/2010/main" val="246113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62E774-5F94-534A-88F2-C88144251111}" type="datetimeFigureOut">
              <a:rPr lang="en-US" smtClean="0"/>
              <a:t>4/4/17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26C8A62-6FB5-5249-836A-4DCF3955A3EA}" type="slidenum">
              <a:rPr lang="en-US" smtClean="0"/>
              <a:t>‹#›</a:t>
            </a:fld>
            <a:endParaRPr lang="en-US"/>
          </a:p>
        </p:txBody>
      </p:sp>
    </p:spTree>
    <p:extLst>
      <p:ext uri="{BB962C8B-B14F-4D97-AF65-F5344CB8AC3E}">
        <p14:creationId xmlns:p14="http://schemas.microsoft.com/office/powerpoint/2010/main" val="378561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62E774-5F94-534A-88F2-C88144251111}" type="datetimeFigureOut">
              <a:rPr lang="en-US" smtClean="0"/>
              <a:t>4/4/17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6C8A62-6FB5-5249-836A-4DCF3955A3EA}" type="slidenum">
              <a:rPr lang="en-US" smtClean="0"/>
              <a:t>‹#›</a:t>
            </a:fld>
            <a:endParaRPr lang="en-US"/>
          </a:p>
        </p:txBody>
      </p:sp>
    </p:spTree>
    <p:extLst>
      <p:ext uri="{BB962C8B-B14F-4D97-AF65-F5344CB8AC3E}">
        <p14:creationId xmlns:p14="http://schemas.microsoft.com/office/powerpoint/2010/main" val="1628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62E774-5F94-534A-88F2-C88144251111}" type="datetimeFigureOut">
              <a:rPr lang="en-US" smtClean="0"/>
              <a:t>4/4/17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6C8A62-6FB5-5249-836A-4DCF3955A3EA}" type="slidenum">
              <a:rPr lang="en-US" smtClean="0"/>
              <a:t>‹#›</a:t>
            </a:fld>
            <a:endParaRPr lang="en-US"/>
          </a:p>
        </p:txBody>
      </p:sp>
    </p:spTree>
    <p:extLst>
      <p:ext uri="{BB962C8B-B14F-4D97-AF65-F5344CB8AC3E}">
        <p14:creationId xmlns:p14="http://schemas.microsoft.com/office/powerpoint/2010/main" val="115540992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62E774-5F94-534A-88F2-C88144251111}" type="datetimeFigureOut">
              <a:rPr lang="en-US" smtClean="0"/>
              <a:t>4/4/17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6C8A62-6FB5-5249-836A-4DCF3955A3EA}" type="slidenum">
              <a:rPr lang="en-US" smtClean="0"/>
              <a:t>‹#›</a:t>
            </a:fld>
            <a:endParaRPr lang="en-US"/>
          </a:p>
        </p:txBody>
      </p:sp>
    </p:spTree>
    <p:extLst>
      <p:ext uri="{BB962C8B-B14F-4D97-AF65-F5344CB8AC3E}">
        <p14:creationId xmlns:p14="http://schemas.microsoft.com/office/powerpoint/2010/main" val="19269261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jpg"/><Relationship Id="rId5" Type="http://schemas.openxmlformats.org/officeDocument/2006/relationships/image" Target="../media/image4.png"/><Relationship Id="rId1" Type="http://schemas.microsoft.com/office/2007/relationships/media" Target="../media/media1.mp4"/><Relationship Id="rId2"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Big Data Analytics </a:t>
            </a:r>
            <a:br>
              <a:rPr lang="en-US" dirty="0" smtClean="0"/>
            </a:br>
            <a:r>
              <a:rPr lang="en-US" dirty="0" smtClean="0"/>
              <a:t>using Spark</a:t>
            </a:r>
            <a:endParaRPr lang="en-US" dirty="0"/>
          </a:p>
        </p:txBody>
      </p:sp>
      <p:sp>
        <p:nvSpPr>
          <p:cNvPr id="3" name="Subtitle 2"/>
          <p:cNvSpPr>
            <a:spLocks noGrp="1"/>
          </p:cNvSpPr>
          <p:nvPr>
            <p:ph type="subTitle" idx="1"/>
          </p:nvPr>
        </p:nvSpPr>
        <p:spPr/>
        <p:txBody>
          <a:bodyPr/>
          <a:lstStyle/>
          <a:p>
            <a:r>
              <a:rPr lang="en-US" dirty="0" smtClean="0"/>
              <a:t>CSE255 / DSE230</a:t>
            </a:r>
            <a:endParaRPr lang="en-US" dirty="0"/>
          </a:p>
        </p:txBody>
      </p:sp>
    </p:spTree>
    <p:extLst>
      <p:ext uri="{BB962C8B-B14F-4D97-AF65-F5344CB8AC3E}">
        <p14:creationId xmlns:p14="http://schemas.microsoft.com/office/powerpoint/2010/main" val="19141785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8681" y="0"/>
            <a:ext cx="10515600" cy="976393"/>
          </a:xfrm>
        </p:spPr>
        <p:txBody>
          <a:bodyPr/>
          <a:lstStyle/>
          <a:p>
            <a:r>
              <a:rPr lang="en-US" dirty="0" smtClean="0"/>
              <a:t>Scaling up: Sensor networks </a:t>
            </a:r>
            <a:r>
              <a:rPr lang="en-US" dirty="0"/>
              <a:t>&amp;</a:t>
            </a:r>
            <a:r>
              <a:rPr lang="en-US" dirty="0" smtClean="0"/>
              <a:t> Smart cities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2113" y="976393"/>
            <a:ext cx="8267774" cy="5881607"/>
          </a:xfrm>
          <a:prstGeom prst="rect">
            <a:avLst/>
          </a:prstGeom>
        </p:spPr>
      </p:pic>
    </p:spTree>
    <p:extLst>
      <p:ext uri="{BB962C8B-B14F-4D97-AF65-F5344CB8AC3E}">
        <p14:creationId xmlns:p14="http://schemas.microsoft.com/office/powerpoint/2010/main" val="15766489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1961" y="1825625"/>
            <a:ext cx="10008077" cy="4351338"/>
          </a:xfrm>
        </p:spPr>
      </p:pic>
      <p:sp>
        <p:nvSpPr>
          <p:cNvPr id="4" name="Title 3"/>
          <p:cNvSpPr>
            <a:spLocks noGrp="1"/>
          </p:cNvSpPr>
          <p:nvPr>
            <p:ph type="title"/>
          </p:nvPr>
        </p:nvSpPr>
        <p:spPr/>
        <p:txBody>
          <a:bodyPr/>
          <a:lstStyle/>
          <a:p>
            <a:r>
              <a:rPr lang="en-US" dirty="0" err="1" smtClean="0"/>
              <a:t>MatchPoint</a:t>
            </a:r>
            <a:r>
              <a:rPr lang="en-US" dirty="0" smtClean="0"/>
              <a:t> </a:t>
            </a:r>
            <a:br>
              <a:rPr lang="en-US" dirty="0" smtClean="0"/>
            </a:br>
            <a:r>
              <a:rPr lang="en-US" sz="2000" dirty="0" smtClean="0"/>
              <a:t>https://</a:t>
            </a:r>
            <a:r>
              <a:rPr lang="en-US" sz="2000" dirty="0" err="1" smtClean="0"/>
              <a:t>datascience.sdsc.edu</a:t>
            </a:r>
            <a:r>
              <a:rPr lang="en-US" sz="2000" dirty="0" smtClean="0"/>
              <a:t>/</a:t>
            </a:r>
            <a:r>
              <a:rPr lang="en-US" sz="2000" dirty="0" err="1" smtClean="0"/>
              <a:t>matchpoint</a:t>
            </a:r>
            <a:endParaRPr lang="en-US" dirty="0"/>
          </a:p>
        </p:txBody>
      </p:sp>
    </p:spTree>
    <p:extLst>
      <p:ext uri="{BB962C8B-B14F-4D97-AF65-F5344CB8AC3E}">
        <p14:creationId xmlns:p14="http://schemas.microsoft.com/office/powerpoint/2010/main" val="17275362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CSE255 / DSE230</a:t>
            </a:r>
            <a:endParaRPr lang="en-US" dirty="0"/>
          </a:p>
        </p:txBody>
      </p:sp>
      <p:sp>
        <p:nvSpPr>
          <p:cNvPr id="3" name="Content Placeholder 2"/>
          <p:cNvSpPr>
            <a:spLocks noGrp="1"/>
          </p:cNvSpPr>
          <p:nvPr>
            <p:ph idx="1"/>
          </p:nvPr>
        </p:nvSpPr>
        <p:spPr/>
        <p:txBody>
          <a:bodyPr>
            <a:normAutofit fontScale="92500"/>
          </a:bodyPr>
          <a:lstStyle/>
          <a:p>
            <a:r>
              <a:rPr lang="en-US" dirty="0" smtClean="0"/>
              <a:t>A fun course</a:t>
            </a:r>
          </a:p>
          <a:p>
            <a:r>
              <a:rPr lang="en-US" dirty="0" smtClean="0"/>
              <a:t>Not an easy course.</a:t>
            </a:r>
          </a:p>
          <a:p>
            <a:r>
              <a:rPr lang="en-US" dirty="0" smtClean="0"/>
              <a:t>Weekly HW, from Friday to Friday expect to spend ~10 hours on each HW.</a:t>
            </a:r>
          </a:p>
          <a:p>
            <a:r>
              <a:rPr lang="en-US" dirty="0" smtClean="0"/>
              <a:t>You are expected to figure out things on your own.</a:t>
            </a:r>
          </a:p>
          <a:p>
            <a:pPr lvl="1"/>
            <a:r>
              <a:rPr lang="en-US" dirty="0" smtClean="0"/>
              <a:t>Consult documentation of python, spark etc.</a:t>
            </a:r>
          </a:p>
          <a:p>
            <a:pPr lvl="1"/>
            <a:r>
              <a:rPr lang="en-US" dirty="0" smtClean="0"/>
              <a:t>Brush up on your linear algebra, </a:t>
            </a:r>
            <a:r>
              <a:rPr lang="en-US" dirty="0" err="1" smtClean="0"/>
              <a:t>eigen</a:t>
            </a:r>
            <a:r>
              <a:rPr lang="en-US" dirty="0" smtClean="0"/>
              <a:t>-vectors, </a:t>
            </a:r>
            <a:r>
              <a:rPr lang="en-US" dirty="0" err="1" smtClean="0"/>
              <a:t>eigen</a:t>
            </a:r>
            <a:r>
              <a:rPr lang="en-US" dirty="0" smtClean="0"/>
              <a:t>-values, </a:t>
            </a:r>
            <a:r>
              <a:rPr lang="en-US" dirty="0" err="1" smtClean="0"/>
              <a:t>eigen</a:t>
            </a:r>
            <a:r>
              <a:rPr lang="en-US" dirty="0" smtClean="0"/>
              <a:t>-decomposition.</a:t>
            </a:r>
          </a:p>
          <a:p>
            <a:pPr lvl="1"/>
            <a:r>
              <a:rPr lang="en-US" dirty="0" smtClean="0"/>
              <a:t>See linear algebra material on web site.</a:t>
            </a:r>
          </a:p>
          <a:p>
            <a:pPr lvl="1"/>
            <a:r>
              <a:rPr lang="en-US" dirty="0" smtClean="0"/>
              <a:t>Wikipedia</a:t>
            </a:r>
          </a:p>
          <a:p>
            <a:r>
              <a:rPr lang="en-US" dirty="0" smtClean="0"/>
              <a:t>You are expected to participate in class and on Piazza.</a:t>
            </a:r>
          </a:p>
        </p:txBody>
      </p:sp>
    </p:spTree>
    <p:extLst>
      <p:ext uri="{BB962C8B-B14F-4D97-AF65-F5344CB8AC3E}">
        <p14:creationId xmlns:p14="http://schemas.microsoft.com/office/powerpoint/2010/main" val="175028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left)">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wipe(left)">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wipe(left)">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smtClean="0"/>
              <a:t>What will you learn?</a:t>
            </a:r>
            <a:endParaRPr lang="en-US" dirty="0"/>
          </a:p>
        </p:txBody>
      </p:sp>
      <p:pic>
        <p:nvPicPr>
          <p:cNvPr id="6" name="Picture 5"/>
          <p:cNvPicPr>
            <a:picLocks noChangeAspect="1" noChangeArrowheads="1"/>
          </p:cNvPicPr>
          <p:nvPr/>
        </p:nvPicPr>
        <p:blipFill rotWithShape="1">
          <a:blip r:embed="rId2">
            <a:extLst>
              <a:ext uri="{28A0092B-C50C-407E-A947-70E740481C1C}">
                <a14:useLocalDpi xmlns:a14="http://schemas.microsoft.com/office/drawing/2010/main" val="0"/>
              </a:ext>
            </a:extLst>
          </a:blip>
          <a:srcRect l="27602" t="36147" r="37449" b="4145"/>
          <a:stretch/>
        </p:blipFill>
        <p:spPr bwMode="auto">
          <a:xfrm>
            <a:off x="3068248" y="1309511"/>
            <a:ext cx="6055504" cy="56576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146755" y="1033175"/>
            <a:ext cx="5576711" cy="646331"/>
          </a:xfrm>
          <a:prstGeom prst="rect">
            <a:avLst/>
          </a:prstGeom>
          <a:noFill/>
        </p:spPr>
        <p:txBody>
          <a:bodyPr wrap="square" rtlCol="0">
            <a:spAutoFit/>
          </a:bodyPr>
          <a:lstStyle/>
          <a:p>
            <a:r>
              <a:rPr lang="en-US" dirty="0" smtClean="0"/>
              <a:t>From: Doing Data Science: Straight Talk from the Frontline</a:t>
            </a:r>
          </a:p>
          <a:p>
            <a:r>
              <a:rPr lang="en-US" dirty="0" smtClean="0"/>
              <a:t>Rachel Schutt &amp; Cathy O’Neil</a:t>
            </a:r>
            <a:endParaRPr lang="en-US" sz="1400" dirty="0"/>
          </a:p>
        </p:txBody>
      </p:sp>
      <p:sp>
        <p:nvSpPr>
          <p:cNvPr id="11" name="TextBox 10"/>
          <p:cNvSpPr txBox="1"/>
          <p:nvPr/>
        </p:nvSpPr>
        <p:spPr>
          <a:xfrm>
            <a:off x="6869043" y="5300133"/>
            <a:ext cx="3369733" cy="461665"/>
          </a:xfrm>
          <a:prstGeom prst="rect">
            <a:avLst/>
          </a:prstGeom>
          <a:noFill/>
        </p:spPr>
        <p:txBody>
          <a:bodyPr wrap="square" rtlCol="0">
            <a:spAutoFit/>
          </a:bodyPr>
          <a:lstStyle/>
          <a:p>
            <a:r>
              <a:rPr lang="en-US" sz="2400" b="1" dirty="0" smtClean="0"/>
              <a:t>&amp; Communication skills</a:t>
            </a:r>
          </a:p>
        </p:txBody>
      </p:sp>
      <p:sp>
        <p:nvSpPr>
          <p:cNvPr id="3" name="TextBox 2"/>
          <p:cNvSpPr txBox="1"/>
          <p:nvPr/>
        </p:nvSpPr>
        <p:spPr>
          <a:xfrm>
            <a:off x="1953224" y="2034910"/>
            <a:ext cx="1557867" cy="954107"/>
          </a:xfrm>
          <a:prstGeom prst="rect">
            <a:avLst/>
          </a:prstGeom>
          <a:solidFill>
            <a:srgbClr val="9B9FBD"/>
          </a:solidFill>
        </p:spPr>
        <p:txBody>
          <a:bodyPr wrap="square" rtlCol="0">
            <a:spAutoFit/>
          </a:bodyPr>
          <a:lstStyle/>
          <a:p>
            <a:r>
              <a:rPr lang="en-US" sz="2800" dirty="0" smtClean="0"/>
              <a:t>Python</a:t>
            </a:r>
          </a:p>
          <a:p>
            <a:r>
              <a:rPr lang="en-US" sz="2800" dirty="0" smtClean="0"/>
              <a:t>Spark</a:t>
            </a:r>
            <a:endParaRPr lang="en-US" sz="2800" dirty="0"/>
          </a:p>
        </p:txBody>
      </p:sp>
      <p:sp>
        <p:nvSpPr>
          <p:cNvPr id="7" name="TextBox 6"/>
          <p:cNvSpPr txBox="1"/>
          <p:nvPr/>
        </p:nvSpPr>
        <p:spPr>
          <a:xfrm>
            <a:off x="8587777" y="1921555"/>
            <a:ext cx="2424781" cy="1815882"/>
          </a:xfrm>
          <a:prstGeom prst="rect">
            <a:avLst/>
          </a:prstGeom>
          <a:solidFill>
            <a:srgbClr val="E0DBB3"/>
          </a:solidFill>
        </p:spPr>
        <p:txBody>
          <a:bodyPr wrap="square" rtlCol="0">
            <a:spAutoFit/>
          </a:bodyPr>
          <a:lstStyle/>
          <a:p>
            <a:r>
              <a:rPr lang="en-US" sz="2800" dirty="0" smtClean="0"/>
              <a:t>Linear Algebra</a:t>
            </a:r>
          </a:p>
          <a:p>
            <a:r>
              <a:rPr lang="en-US" sz="2800" dirty="0" smtClean="0"/>
              <a:t>PCA</a:t>
            </a:r>
          </a:p>
          <a:p>
            <a:r>
              <a:rPr lang="en-US" sz="2800" dirty="0" smtClean="0"/>
              <a:t>Regression</a:t>
            </a:r>
          </a:p>
          <a:p>
            <a:r>
              <a:rPr lang="en-US" sz="2800" dirty="0" smtClean="0"/>
              <a:t>Classification</a:t>
            </a:r>
            <a:endParaRPr lang="en-US" sz="2800" dirty="0"/>
          </a:p>
        </p:txBody>
      </p:sp>
      <p:sp>
        <p:nvSpPr>
          <p:cNvPr id="9" name="TextBox 8"/>
          <p:cNvSpPr txBox="1"/>
          <p:nvPr/>
        </p:nvSpPr>
        <p:spPr>
          <a:xfrm>
            <a:off x="1697570" y="4853857"/>
            <a:ext cx="3271076" cy="1815882"/>
          </a:xfrm>
          <a:prstGeom prst="rect">
            <a:avLst/>
          </a:prstGeom>
          <a:solidFill>
            <a:srgbClr val="E2A794"/>
          </a:solidFill>
        </p:spPr>
        <p:txBody>
          <a:bodyPr wrap="square" rtlCol="0">
            <a:spAutoFit/>
          </a:bodyPr>
          <a:lstStyle/>
          <a:p>
            <a:r>
              <a:rPr lang="en-US" sz="2800" dirty="0" err="1" smtClean="0"/>
              <a:t>Jupyter</a:t>
            </a:r>
            <a:r>
              <a:rPr lang="en-US" sz="2800" dirty="0" smtClean="0"/>
              <a:t> Notebooks</a:t>
            </a:r>
          </a:p>
          <a:p>
            <a:r>
              <a:rPr lang="en-US" sz="2800" dirty="0"/>
              <a:t>V</a:t>
            </a:r>
            <a:r>
              <a:rPr lang="en-US" sz="2800" dirty="0" smtClean="0"/>
              <a:t>isualization</a:t>
            </a:r>
          </a:p>
          <a:p>
            <a:r>
              <a:rPr lang="en-US" sz="2800" dirty="0" smtClean="0"/>
              <a:t>Interpretation</a:t>
            </a:r>
          </a:p>
          <a:p>
            <a:r>
              <a:rPr lang="en-US" sz="2800" dirty="0" smtClean="0"/>
              <a:t>Breakdown Problems</a:t>
            </a:r>
            <a:endParaRPr lang="en-US" sz="2800" dirty="0"/>
          </a:p>
        </p:txBody>
      </p:sp>
    </p:spTree>
    <p:extLst>
      <p:ext uri="{BB962C8B-B14F-4D97-AF65-F5344CB8AC3E}">
        <p14:creationId xmlns:p14="http://schemas.microsoft.com/office/powerpoint/2010/main" val="559870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Jupyter</a:t>
            </a:r>
            <a:r>
              <a:rPr lang="en-US" dirty="0" smtClean="0"/>
              <a:t> Notebooks</a:t>
            </a:r>
            <a:endParaRPr lang="en-US" dirty="0"/>
          </a:p>
        </p:txBody>
      </p:sp>
      <p:sp>
        <p:nvSpPr>
          <p:cNvPr id="3" name="Content Placeholder 2"/>
          <p:cNvSpPr>
            <a:spLocks noGrp="1"/>
          </p:cNvSpPr>
          <p:nvPr>
            <p:ph idx="1"/>
          </p:nvPr>
        </p:nvSpPr>
        <p:spPr/>
        <p:txBody>
          <a:bodyPr/>
          <a:lstStyle/>
          <a:p>
            <a:pPr lvl="1"/>
            <a:endParaRPr lang="en-US" dirty="0"/>
          </a:p>
          <a:p>
            <a:r>
              <a:rPr lang="en-US" dirty="0" smtClean="0"/>
              <a:t>Pull them from the </a:t>
            </a:r>
            <a:r>
              <a:rPr lang="en-US" dirty="0" err="1" smtClean="0"/>
              <a:t>github</a:t>
            </a:r>
            <a:r>
              <a:rPr lang="en-US" dirty="0" smtClean="0"/>
              <a:t> repository.</a:t>
            </a:r>
          </a:p>
          <a:p>
            <a:r>
              <a:rPr lang="en-US" dirty="0" smtClean="0"/>
              <a:t>They are your main resource:</a:t>
            </a:r>
            <a:endParaRPr lang="en-US" dirty="0"/>
          </a:p>
          <a:p>
            <a:pPr lvl="1"/>
            <a:r>
              <a:rPr lang="en-US" dirty="0" smtClean="0"/>
              <a:t>Class Slides are derived from the notebooks</a:t>
            </a:r>
          </a:p>
          <a:p>
            <a:pPr lvl="1"/>
            <a:r>
              <a:rPr lang="en-US" dirty="0" smtClean="0"/>
              <a:t>Code</a:t>
            </a:r>
            <a:endParaRPr lang="en-US" dirty="0"/>
          </a:p>
          <a:p>
            <a:pPr lvl="1"/>
            <a:r>
              <a:rPr lang="en-US" dirty="0"/>
              <a:t>Explanations</a:t>
            </a:r>
          </a:p>
          <a:p>
            <a:pPr lvl="1"/>
            <a:r>
              <a:rPr lang="en-US" dirty="0"/>
              <a:t>Pointers to additional resources</a:t>
            </a:r>
          </a:p>
          <a:p>
            <a:pPr lvl="1"/>
            <a:r>
              <a:rPr lang="en-US" dirty="0" smtClean="0"/>
              <a:t>Exercises</a:t>
            </a:r>
            <a:endParaRPr lang="en-US" dirty="0"/>
          </a:p>
          <a:p>
            <a:endParaRPr lang="en-US" dirty="0"/>
          </a:p>
        </p:txBody>
      </p:sp>
    </p:spTree>
    <p:extLst>
      <p:ext uri="{BB962C8B-B14F-4D97-AF65-F5344CB8AC3E}">
        <p14:creationId xmlns:p14="http://schemas.microsoft.com/office/powerpoint/2010/main" val="479925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left)">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left)">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wipe(left)">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wipe(left)">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wipe(left)">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wipe(left)">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wipe(left)">
                                      <p:cBhvr>
                                        <p:cTn id="3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Grading</a:t>
            </a:r>
            <a:endParaRPr lang="en-US" dirty="0"/>
          </a:p>
        </p:txBody>
      </p:sp>
      <p:sp>
        <p:nvSpPr>
          <p:cNvPr id="3" name="Content Placeholder 2"/>
          <p:cNvSpPr>
            <a:spLocks noGrp="1"/>
          </p:cNvSpPr>
          <p:nvPr>
            <p:ph idx="1"/>
          </p:nvPr>
        </p:nvSpPr>
        <p:spPr/>
        <p:txBody>
          <a:bodyPr/>
          <a:lstStyle/>
          <a:p>
            <a:r>
              <a:rPr lang="en-US" dirty="0" smtClean="0"/>
              <a:t>HW: 50%</a:t>
            </a:r>
          </a:p>
          <a:p>
            <a:pPr lvl="1"/>
            <a:r>
              <a:rPr lang="en-US" dirty="0"/>
              <a:t>There will be 9 HW assignments, the one with the lowest grade will be dropped from the average</a:t>
            </a:r>
            <a:r>
              <a:rPr lang="en-US" dirty="0" smtClean="0"/>
              <a:t>.</a:t>
            </a:r>
          </a:p>
          <a:p>
            <a:r>
              <a:rPr lang="en-US" dirty="0" smtClean="0"/>
              <a:t>Quiz: 10%</a:t>
            </a:r>
          </a:p>
          <a:p>
            <a:pPr lvl="1"/>
            <a:r>
              <a:rPr lang="en-US" dirty="0" smtClean="0"/>
              <a:t>At the end of class on random </a:t>
            </a:r>
            <a:r>
              <a:rPr lang="en-US" smtClean="0"/>
              <a:t>days.  </a:t>
            </a:r>
            <a:r>
              <a:rPr lang="en-US" smtClean="0"/>
              <a:t>Lowest </a:t>
            </a:r>
            <a:r>
              <a:rPr lang="en-US" dirty="0" smtClean="0"/>
              <a:t>grade dropped from average.</a:t>
            </a:r>
          </a:p>
          <a:p>
            <a:r>
              <a:rPr lang="en-US" dirty="0" smtClean="0"/>
              <a:t>Breakdown Problems: 10%</a:t>
            </a:r>
          </a:p>
          <a:p>
            <a:pPr lvl="1"/>
            <a:r>
              <a:rPr lang="en-US" dirty="0" smtClean="0"/>
              <a:t>Explained on class web page.</a:t>
            </a:r>
          </a:p>
          <a:p>
            <a:r>
              <a:rPr lang="en-US" dirty="0" smtClean="0"/>
              <a:t>Final: 30%</a:t>
            </a:r>
          </a:p>
          <a:p>
            <a:pPr lvl="1"/>
            <a:r>
              <a:rPr lang="en-US" dirty="0" smtClean="0"/>
              <a:t>Yet do decide whether in-class or take home.</a:t>
            </a:r>
          </a:p>
          <a:p>
            <a:pPr lvl="1"/>
            <a:endParaRPr lang="en-US" dirty="0" smtClean="0"/>
          </a:p>
        </p:txBody>
      </p:sp>
    </p:spTree>
    <p:extLst>
      <p:ext uri="{BB962C8B-B14F-4D97-AF65-F5344CB8AC3E}">
        <p14:creationId xmlns:p14="http://schemas.microsoft.com/office/powerpoint/2010/main" val="1004423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wipe(left)">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wipe(left)">
                                      <p:cBhvr>
                                        <p:cTn id="35" dur="500"/>
                                        <p:tgtEl>
                                          <p:spTgt spid="3">
                                            <p:txEl>
                                              <p:pRg st="6" end="6"/>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wipe(left)">
                                      <p:cBhvr>
                                        <p:cTn id="3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details on the web site</a:t>
            </a:r>
            <a:endParaRPr lang="en-US" dirty="0"/>
          </a:p>
        </p:txBody>
      </p:sp>
      <p:sp>
        <p:nvSpPr>
          <p:cNvPr id="3" name="Content Placeholder 2"/>
          <p:cNvSpPr>
            <a:spLocks noGrp="1"/>
          </p:cNvSpPr>
          <p:nvPr>
            <p:ph idx="1"/>
          </p:nvPr>
        </p:nvSpPr>
        <p:spPr/>
        <p:txBody>
          <a:bodyPr/>
          <a:lstStyle/>
          <a:p>
            <a:r>
              <a:rPr lang="en-US" dirty="0" smtClean="0"/>
              <a:t>Go to</a:t>
            </a:r>
          </a:p>
          <a:p>
            <a:pPr lvl="1"/>
            <a:r>
              <a:rPr lang="en-US" dirty="0"/>
              <a:t>https://mas-</a:t>
            </a:r>
            <a:r>
              <a:rPr lang="en-US" dirty="0" err="1"/>
              <a:t>dse.github.io</a:t>
            </a:r>
            <a:r>
              <a:rPr lang="en-US" dirty="0"/>
              <a:t>/DSE230/</a:t>
            </a:r>
          </a:p>
        </p:txBody>
      </p:sp>
    </p:spTree>
    <p:extLst>
      <p:ext uri="{BB962C8B-B14F-4D97-AF65-F5344CB8AC3E}">
        <p14:creationId xmlns:p14="http://schemas.microsoft.com/office/powerpoint/2010/main" val="17012398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“Big Data” ?	</a:t>
            </a:r>
            <a:endParaRPr lang="en-US" dirty="0"/>
          </a:p>
        </p:txBody>
      </p:sp>
      <p:sp>
        <p:nvSpPr>
          <p:cNvPr id="3" name="Content Placeholder 2"/>
          <p:cNvSpPr>
            <a:spLocks noGrp="1"/>
          </p:cNvSpPr>
          <p:nvPr>
            <p:ph idx="1"/>
          </p:nvPr>
        </p:nvSpPr>
        <p:spPr/>
        <p:txBody>
          <a:bodyPr/>
          <a:lstStyle/>
          <a:p>
            <a:r>
              <a:rPr lang="en-US" dirty="0" smtClean="0"/>
              <a:t>1GB?</a:t>
            </a:r>
          </a:p>
          <a:p>
            <a:pPr lvl="1"/>
            <a:r>
              <a:rPr lang="en-US" dirty="0" smtClean="0"/>
              <a:t>1TB?</a:t>
            </a:r>
          </a:p>
          <a:p>
            <a:pPr lvl="2"/>
            <a:r>
              <a:rPr lang="en-US" dirty="0" smtClean="0"/>
              <a:t>1PB?</a:t>
            </a:r>
          </a:p>
          <a:p>
            <a:pPr lvl="3"/>
            <a:r>
              <a:rPr lang="mr-IN" dirty="0" smtClean="0"/>
              <a:t>…</a:t>
            </a:r>
            <a:r>
              <a:rPr lang="en-US" dirty="0" smtClean="0"/>
              <a:t>.</a:t>
            </a:r>
          </a:p>
          <a:p>
            <a:r>
              <a:rPr lang="en-US" dirty="0" smtClean="0"/>
              <a:t>We need a definition that does not change over time.</a:t>
            </a:r>
          </a:p>
          <a:p>
            <a:pPr lvl="1"/>
            <a:r>
              <a:rPr lang="en-US" dirty="0" smtClean="0"/>
              <a:t>More data than can fit on a single work-station.</a:t>
            </a:r>
          </a:p>
          <a:p>
            <a:pPr lvl="1"/>
            <a:r>
              <a:rPr lang="en-US" b="1" dirty="0" smtClean="0">
                <a:solidFill>
                  <a:srgbClr val="FF0000"/>
                </a:solidFill>
              </a:rPr>
              <a:t>Communication dominates computation.</a:t>
            </a:r>
            <a:endParaRPr lang="en-US" b="1" dirty="0">
              <a:solidFill>
                <a:srgbClr val="FF0000"/>
              </a:solidFill>
            </a:endParaRPr>
          </a:p>
        </p:txBody>
      </p:sp>
    </p:spTree>
    <p:extLst>
      <p:ext uri="{BB962C8B-B14F-4D97-AF65-F5344CB8AC3E}">
        <p14:creationId xmlns:p14="http://schemas.microsoft.com/office/powerpoint/2010/main" val="115617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left)">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Science” vs. “Computer science”</a:t>
            </a:r>
            <a:endParaRPr lang="en-US" dirty="0"/>
          </a:p>
        </p:txBody>
      </p:sp>
      <p:sp>
        <p:nvSpPr>
          <p:cNvPr id="3" name="Content Placeholder 2"/>
          <p:cNvSpPr>
            <a:spLocks noGrp="1"/>
          </p:cNvSpPr>
          <p:nvPr>
            <p:ph idx="1"/>
          </p:nvPr>
        </p:nvSpPr>
        <p:spPr/>
        <p:txBody>
          <a:bodyPr/>
          <a:lstStyle/>
          <a:p>
            <a:r>
              <a:rPr lang="en-US" dirty="0" smtClean="0"/>
              <a:t>Computer science focuses on the </a:t>
            </a:r>
            <a:r>
              <a:rPr lang="en-US" b="1" dirty="0" smtClean="0"/>
              <a:t>algorithm</a:t>
            </a:r>
          </a:p>
          <a:p>
            <a:pPr lvl="1"/>
            <a:r>
              <a:rPr lang="en-US" dirty="0" smtClean="0"/>
              <a:t>Requirements specify </a:t>
            </a:r>
            <a:r>
              <a:rPr lang="en-US" b="1" dirty="0" smtClean="0"/>
              <a:t>input  to output relationship</a:t>
            </a:r>
            <a:r>
              <a:rPr lang="en-US" dirty="0" smtClean="0"/>
              <a:t> (find shortest path)</a:t>
            </a:r>
          </a:p>
          <a:p>
            <a:pPr lvl="1"/>
            <a:r>
              <a:rPr lang="en-US" dirty="0" smtClean="0"/>
              <a:t>Algorithm should be </a:t>
            </a:r>
            <a:r>
              <a:rPr lang="en-US" b="1" dirty="0" smtClean="0"/>
              <a:t>correct </a:t>
            </a:r>
            <a:r>
              <a:rPr lang="en-US" dirty="0" smtClean="0"/>
              <a:t>and </a:t>
            </a:r>
            <a:r>
              <a:rPr lang="en-US" b="1" dirty="0" smtClean="0"/>
              <a:t>efficient</a:t>
            </a:r>
          </a:p>
          <a:p>
            <a:pPr lvl="1"/>
            <a:r>
              <a:rPr lang="en-US" dirty="0" smtClean="0"/>
              <a:t>Input (data)  can be anything that conforms to input format.</a:t>
            </a:r>
          </a:p>
          <a:p>
            <a:r>
              <a:rPr lang="en-US" dirty="0" smtClean="0"/>
              <a:t>Data Science focuses on the data.</a:t>
            </a:r>
          </a:p>
          <a:p>
            <a:pPr lvl="1"/>
            <a:r>
              <a:rPr lang="en-US" dirty="0" smtClean="0"/>
              <a:t>The goal is to understand/ model / control the physical process generating the data.</a:t>
            </a:r>
          </a:p>
          <a:p>
            <a:pPr lvl="1"/>
            <a:r>
              <a:rPr lang="en-US" dirty="0" smtClean="0"/>
              <a:t>Algorithms are used by the data scientist to identify patterns in the data.</a:t>
            </a:r>
          </a:p>
          <a:p>
            <a:pPr lvl="1"/>
            <a:r>
              <a:rPr lang="en-US" dirty="0" smtClean="0"/>
              <a:t>Data is assumed to conform to a statistical model.</a:t>
            </a:r>
          </a:p>
        </p:txBody>
      </p:sp>
    </p:spTree>
    <p:extLst>
      <p:ext uri="{BB962C8B-B14F-4D97-AF65-F5344CB8AC3E}">
        <p14:creationId xmlns:p14="http://schemas.microsoft.com/office/powerpoint/2010/main" val="505701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left)">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wipe(left)">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smtClean="0"/>
              <a:t>What is a data scientist?</a:t>
            </a:r>
            <a:endParaRPr lang="en-US" dirty="0"/>
          </a:p>
        </p:txBody>
      </p:sp>
      <p:pic>
        <p:nvPicPr>
          <p:cNvPr id="6" name="Picture 5"/>
          <p:cNvPicPr>
            <a:picLocks noChangeAspect="1" noChangeArrowheads="1"/>
          </p:cNvPicPr>
          <p:nvPr/>
        </p:nvPicPr>
        <p:blipFill rotWithShape="1">
          <a:blip r:embed="rId2">
            <a:extLst>
              <a:ext uri="{28A0092B-C50C-407E-A947-70E740481C1C}">
                <a14:useLocalDpi xmlns:a14="http://schemas.microsoft.com/office/drawing/2010/main" val="0"/>
              </a:ext>
            </a:extLst>
          </a:blip>
          <a:srcRect l="27602" t="36147" r="37449" b="4145"/>
          <a:stretch/>
        </p:blipFill>
        <p:spPr bwMode="auto">
          <a:xfrm>
            <a:off x="3068248" y="1309511"/>
            <a:ext cx="6055504" cy="56576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146755" y="1033175"/>
            <a:ext cx="5576711" cy="646331"/>
          </a:xfrm>
          <a:prstGeom prst="rect">
            <a:avLst/>
          </a:prstGeom>
          <a:noFill/>
        </p:spPr>
        <p:txBody>
          <a:bodyPr wrap="square" rtlCol="0">
            <a:spAutoFit/>
          </a:bodyPr>
          <a:lstStyle/>
          <a:p>
            <a:r>
              <a:rPr lang="en-US" dirty="0" smtClean="0"/>
              <a:t>From: Doing Data Science: Straight Talk from the Frontline</a:t>
            </a:r>
          </a:p>
          <a:p>
            <a:r>
              <a:rPr lang="en-US" dirty="0" smtClean="0"/>
              <a:t>Rachel Schutt &amp; Cathy O’Neil</a:t>
            </a:r>
            <a:endParaRPr lang="en-US" sz="1400" dirty="0"/>
          </a:p>
        </p:txBody>
      </p:sp>
      <p:sp>
        <p:nvSpPr>
          <p:cNvPr id="11" name="TextBox 10"/>
          <p:cNvSpPr txBox="1"/>
          <p:nvPr/>
        </p:nvSpPr>
        <p:spPr>
          <a:xfrm>
            <a:off x="6869043" y="5300133"/>
            <a:ext cx="3369733" cy="461665"/>
          </a:xfrm>
          <a:prstGeom prst="rect">
            <a:avLst/>
          </a:prstGeom>
          <a:noFill/>
        </p:spPr>
        <p:txBody>
          <a:bodyPr wrap="square" rtlCol="0">
            <a:spAutoFit/>
          </a:bodyPr>
          <a:lstStyle/>
          <a:p>
            <a:r>
              <a:rPr lang="en-US" sz="2400" b="1" dirty="0" smtClean="0"/>
              <a:t>&amp; Communication skills</a:t>
            </a:r>
          </a:p>
        </p:txBody>
      </p:sp>
    </p:spTree>
    <p:extLst>
      <p:ext uri="{BB962C8B-B14F-4D97-AF65-F5344CB8AC3E}">
        <p14:creationId xmlns:p14="http://schemas.microsoft.com/office/powerpoint/2010/main" val="421940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There are many good jobs in data science</a:t>
            </a:r>
            <a:endParaRPr lang="en-US" dirty="0"/>
          </a:p>
        </p:txBody>
      </p:sp>
      <p:sp>
        <p:nvSpPr>
          <p:cNvPr id="3" name="Content Placeholder 2"/>
          <p:cNvSpPr>
            <a:spLocks noGrp="1"/>
          </p:cNvSpPr>
          <p:nvPr>
            <p:ph idx="1"/>
          </p:nvPr>
        </p:nvSpPr>
        <p:spPr/>
        <p:txBody>
          <a:bodyPr/>
          <a:lstStyle/>
          <a:p>
            <a:r>
              <a:rPr lang="en-US" b="1" dirty="0"/>
              <a:t>Data Scientist:</a:t>
            </a:r>
            <a:r>
              <a:rPr lang="en-US" dirty="0"/>
              <a:t> One of the ten top jobs in 2016 according to Forbes and glass-door. </a:t>
            </a:r>
            <a:endParaRPr lang="en-US" dirty="0" smtClean="0"/>
          </a:p>
          <a:p>
            <a:r>
              <a:rPr lang="en-US" dirty="0" smtClean="0"/>
              <a:t>There </a:t>
            </a:r>
            <a:r>
              <a:rPr lang="en-US" dirty="0"/>
              <a:t>are currently 8446 data science openings in the US (LinkedIn). </a:t>
            </a:r>
            <a:endParaRPr lang="en-US" dirty="0" smtClean="0"/>
          </a:p>
          <a:p>
            <a:r>
              <a:rPr lang="en-US" dirty="0" smtClean="0"/>
              <a:t>7000 </a:t>
            </a:r>
            <a:r>
              <a:rPr lang="en-US" dirty="0"/>
              <a:t>openings in India (</a:t>
            </a:r>
            <a:r>
              <a:rPr lang="en-US" dirty="0" err="1"/>
              <a:t>naukuri.com</a:t>
            </a:r>
            <a:r>
              <a:rPr lang="en-US" dirty="0"/>
              <a:t>), </a:t>
            </a:r>
            <a:endParaRPr lang="en-US" dirty="0" smtClean="0"/>
          </a:p>
          <a:p>
            <a:r>
              <a:rPr lang="en-US" dirty="0" smtClean="0"/>
              <a:t>Median </a:t>
            </a:r>
            <a:r>
              <a:rPr lang="en-US" dirty="0"/>
              <a:t>base salary is around $116,000 per year (Glassdoor).</a:t>
            </a:r>
          </a:p>
          <a:p>
            <a:endParaRPr lang="en-US" dirty="0"/>
          </a:p>
        </p:txBody>
      </p:sp>
    </p:spTree>
    <p:extLst>
      <p:ext uri="{BB962C8B-B14F-4D97-AF65-F5344CB8AC3E}">
        <p14:creationId xmlns:p14="http://schemas.microsoft.com/office/powerpoint/2010/main" val="2005872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9378" y="0"/>
            <a:ext cx="8902941" cy="8726426"/>
          </a:xfrm>
          <a:prstGeom prst="rect">
            <a:avLst/>
          </a:prstGeom>
        </p:spPr>
      </p:pic>
      <p:sp>
        <p:nvSpPr>
          <p:cNvPr id="5" name="TextBox 4"/>
          <p:cNvSpPr txBox="1"/>
          <p:nvPr/>
        </p:nvSpPr>
        <p:spPr>
          <a:xfrm>
            <a:off x="6958739" y="3332161"/>
            <a:ext cx="3704095" cy="2062103"/>
          </a:xfrm>
          <a:prstGeom prst="rect">
            <a:avLst/>
          </a:prstGeom>
          <a:noFill/>
        </p:spPr>
        <p:txBody>
          <a:bodyPr wrap="square" rtlCol="0">
            <a:spAutoFit/>
          </a:bodyPr>
          <a:lstStyle/>
          <a:p>
            <a:r>
              <a:rPr lang="en-US" sz="3200" dirty="0" err="1">
                <a:solidFill>
                  <a:schemeClr val="bg1"/>
                </a:solidFill>
              </a:rPr>
              <a:t>Halicioglu</a:t>
            </a:r>
            <a:r>
              <a:rPr lang="en-US" sz="3200" dirty="0">
                <a:solidFill>
                  <a:schemeClr val="bg1"/>
                </a:solidFill>
              </a:rPr>
              <a:t> graduated with a bachelor’s degree in computer science in </a:t>
            </a:r>
            <a:r>
              <a:rPr lang="en-US" sz="3200" dirty="0" smtClean="0">
                <a:solidFill>
                  <a:schemeClr val="bg1"/>
                </a:solidFill>
              </a:rPr>
              <a:t>1996</a:t>
            </a:r>
          </a:p>
        </p:txBody>
      </p:sp>
      <p:cxnSp>
        <p:nvCxnSpPr>
          <p:cNvPr id="7" name="Straight Connector 6"/>
          <p:cNvCxnSpPr/>
          <p:nvPr/>
        </p:nvCxnSpPr>
        <p:spPr>
          <a:xfrm>
            <a:off x="7098224" y="2417736"/>
            <a:ext cx="4169044"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818109" y="2802611"/>
            <a:ext cx="3443206"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80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465" y="14587"/>
            <a:ext cx="10515600" cy="1325563"/>
          </a:xfrm>
        </p:spPr>
        <p:txBody>
          <a:bodyPr/>
          <a:lstStyle/>
          <a:p>
            <a:r>
              <a:rPr lang="en-US" dirty="0" smtClean="0"/>
              <a:t>Nick Woodman, Founder of Go-Pro</a:t>
            </a:r>
            <a:endParaRPr lang="en-US"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465" y="2215266"/>
            <a:ext cx="3852887" cy="4385733"/>
          </a:xfrm>
          <a:prstGeom prst="rect">
            <a:avLst/>
          </a:prstGeom>
        </p:spPr>
      </p:pic>
      <p:pic>
        <p:nvPicPr>
          <p:cNvPr id="7" name="ULTIMATE EXTREME SPORTS COMPILATION-GoPr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246784" y="2131815"/>
            <a:ext cx="7945216" cy="4469184"/>
          </a:xfrm>
          <a:prstGeom prst="rect">
            <a:avLst/>
          </a:prstGeom>
        </p:spPr>
      </p:pic>
      <p:sp>
        <p:nvSpPr>
          <p:cNvPr id="11" name="TextBox 10"/>
          <p:cNvSpPr txBox="1"/>
          <p:nvPr/>
        </p:nvSpPr>
        <p:spPr>
          <a:xfrm>
            <a:off x="838199" y="1175193"/>
            <a:ext cx="6817963" cy="461665"/>
          </a:xfrm>
          <a:prstGeom prst="rect">
            <a:avLst/>
          </a:prstGeom>
          <a:noFill/>
        </p:spPr>
        <p:txBody>
          <a:bodyPr wrap="square" rtlCol="0">
            <a:spAutoFit/>
          </a:bodyPr>
          <a:lstStyle/>
          <a:p>
            <a:r>
              <a:rPr lang="en-US" sz="2400" dirty="0" smtClean="0"/>
              <a:t>Woodman graduated from UCSD in June 1997</a:t>
            </a:r>
            <a:endParaRPr lang="en-US" sz="2400" dirty="0"/>
          </a:p>
        </p:txBody>
      </p:sp>
      <p:sp>
        <p:nvSpPr>
          <p:cNvPr id="12" name="TextBox 11"/>
          <p:cNvSpPr txBox="1"/>
          <p:nvPr/>
        </p:nvSpPr>
        <p:spPr>
          <a:xfrm>
            <a:off x="838199" y="1580731"/>
            <a:ext cx="8698424" cy="461665"/>
          </a:xfrm>
          <a:prstGeom prst="rect">
            <a:avLst/>
          </a:prstGeom>
          <a:noFill/>
        </p:spPr>
        <p:txBody>
          <a:bodyPr wrap="square" rtlCol="0">
            <a:spAutoFit/>
          </a:bodyPr>
          <a:lstStyle/>
          <a:p>
            <a:r>
              <a:rPr lang="en-US" sz="2400" dirty="0" smtClean="0"/>
              <a:t>with a B.A in visual arts and a minor in creative writing.</a:t>
            </a:r>
          </a:p>
        </p:txBody>
      </p:sp>
    </p:spTree>
    <p:extLst>
      <p:ext uri="{BB962C8B-B14F-4D97-AF65-F5344CB8AC3E}">
        <p14:creationId xmlns:p14="http://schemas.microsoft.com/office/powerpoint/2010/main" val="1870165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left)">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2">
                                            <p:txEl>
                                              <p:pRg st="0" end="0"/>
                                            </p:txEl>
                                          </p:spTgt>
                                        </p:tgtEl>
                                        <p:attrNameLst>
                                          <p:attrName>style.visibility</p:attrName>
                                        </p:attrNameLst>
                                      </p:cBhvr>
                                      <p:to>
                                        <p:strVal val="visible"/>
                                      </p:to>
                                    </p:set>
                                    <p:animEffect transition="in" filter="wipe(left)">
                                      <p:cBhvr>
                                        <p:cTn id="12" dur="500"/>
                                        <p:tgtEl>
                                          <p:spTgt spid="12">
                                            <p:txEl>
                                              <p:pRg st="0" end="0"/>
                                            </p:txEl>
                                          </p:spTgt>
                                        </p:tgtEl>
                                      </p:cBhvr>
                                    </p:animEffect>
                                  </p:childTnLst>
                                </p:cTn>
                              </p:par>
                            </p:childTnLst>
                          </p:cTn>
                        </p:par>
                        <p:par>
                          <p:cTn id="13" fill="hold">
                            <p:stCondLst>
                              <p:cond delay="500"/>
                            </p:stCondLst>
                            <p:childTnLst>
                              <p:par>
                                <p:cTn id="14" presetID="1" presetClass="mediacall" presetSubtype="0" fill="hold" nodeType="afterEffect">
                                  <p:stCondLst>
                                    <p:cond delay="0"/>
                                  </p:stCondLst>
                                  <p:childTnLst>
                                    <p:cmd type="call" cmd="playFrom(0.0)">
                                      <p:cBhvr>
                                        <p:cTn id="15" dur="24954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7"/>
                </p:tgtEl>
              </p:cMediaNode>
            </p:video>
            <p:seq concurrent="1" nextAc="seek">
              <p:cTn id="17" restart="whenNotActive" fill="hold" evtFilter="cancelBubble" nodeType="interactiveSeq">
                <p:stCondLst>
                  <p:cond evt="onClick" delay="0">
                    <p:tgtEl>
                      <p:spTgt spid="7"/>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7"/>
                                        </p:tgtEl>
                                      </p:cBhvr>
                                    </p:cmd>
                                  </p:childTnLst>
                                </p:cTn>
                              </p:par>
                            </p:childTnLst>
                          </p:cTn>
                        </p:par>
                      </p:childTnLst>
                    </p:cTn>
                  </p:par>
                </p:childTnLst>
              </p:cTn>
              <p:nextCondLst>
                <p:cond evt="onClick" delay="0">
                  <p:tgtEl>
                    <p:spTgt spid="7"/>
                  </p:tgtEl>
                </p:cond>
              </p:nextCondLst>
            </p:seq>
          </p:childTnLst>
        </p:cTn>
      </p:par>
    </p:tnLst>
    <p:bldLst>
      <p:bldP spid="11" grpId="0" build="p"/>
      <p:bldP spid="1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output of a single </a:t>
            </a:r>
            <a:r>
              <a:rPr lang="en-US" dirty="0" err="1" smtClean="0"/>
              <a:t>goPro</a:t>
            </a:r>
            <a:endParaRPr lang="en-US" dirty="0"/>
          </a:p>
        </p:txBody>
      </p:sp>
      <p:sp>
        <p:nvSpPr>
          <p:cNvPr id="3" name="Content Placeholder 2"/>
          <p:cNvSpPr>
            <a:spLocks noGrp="1"/>
          </p:cNvSpPr>
          <p:nvPr>
            <p:ph idx="1"/>
          </p:nvPr>
        </p:nvSpPr>
        <p:spPr/>
        <p:txBody>
          <a:bodyPr/>
          <a:lstStyle/>
          <a:p>
            <a:r>
              <a:rPr lang="en-US" dirty="0" smtClean="0"/>
              <a:t>GoPro Hero Black 5: $400.</a:t>
            </a:r>
          </a:p>
          <a:p>
            <a:r>
              <a:rPr lang="en-US" dirty="0" smtClean="0"/>
              <a:t>120 FPS 1080p 1920X1080   </a:t>
            </a:r>
          </a:p>
          <a:p>
            <a:r>
              <a:rPr lang="en-US" dirty="0"/>
              <a:t> </a:t>
            </a:r>
            <a:r>
              <a:rPr lang="en-US" dirty="0" smtClean="0"/>
              <a:t> = 250Mpixel/sec each pixel 3*8 bits  =  6Gbit / sec</a:t>
            </a:r>
          </a:p>
          <a:p>
            <a:r>
              <a:rPr lang="en-US" dirty="0" smtClean="0"/>
              <a:t>Max compressed output bitrate 60Mbit/sec</a:t>
            </a:r>
          </a:p>
          <a:p>
            <a:r>
              <a:rPr lang="en-US" dirty="0" smtClean="0"/>
              <a:t>Compression by a factor of 100.</a:t>
            </a:r>
          </a:p>
          <a:p>
            <a:r>
              <a:rPr lang="en-US" dirty="0" smtClean="0"/>
              <a:t>2:14 minutes = 1GB compressed.</a:t>
            </a:r>
          </a:p>
          <a:p>
            <a:r>
              <a:rPr lang="en-US" dirty="0"/>
              <a:t>I</a:t>
            </a:r>
            <a:r>
              <a:rPr lang="en-US" dirty="0" smtClean="0"/>
              <a:t>mage processing requires uncompressed</a:t>
            </a:r>
          </a:p>
          <a:p>
            <a:r>
              <a:rPr lang="en-US" dirty="0" smtClean="0"/>
              <a:t> </a:t>
            </a:r>
          </a:p>
        </p:txBody>
      </p:sp>
    </p:spTree>
    <p:extLst>
      <p:ext uri="{BB962C8B-B14F-4D97-AF65-F5344CB8AC3E}">
        <p14:creationId xmlns:p14="http://schemas.microsoft.com/office/powerpoint/2010/main" val="1024938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left)">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wipe(left)">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Processing at the source</a:t>
            </a:r>
            <a:endParaRPr lang="en-US" dirty="0"/>
          </a:p>
        </p:txBody>
      </p:sp>
      <p:sp>
        <p:nvSpPr>
          <p:cNvPr id="3" name="Content Placeholder 2"/>
          <p:cNvSpPr>
            <a:spLocks noGrp="1"/>
          </p:cNvSpPr>
          <p:nvPr>
            <p:ph idx="1"/>
          </p:nvPr>
        </p:nvSpPr>
        <p:spPr/>
        <p:txBody>
          <a:bodyPr/>
          <a:lstStyle/>
          <a:p>
            <a:r>
              <a:rPr lang="en-US" dirty="0" smtClean="0"/>
              <a:t>Suppose you wanted to use GoPro to monitor your front door.</a:t>
            </a:r>
          </a:p>
          <a:p>
            <a:r>
              <a:rPr lang="en-US" dirty="0" smtClean="0"/>
              <a:t>The GoPro uses sophisticated </a:t>
            </a:r>
            <a:r>
              <a:rPr lang="en-US" dirty="0" err="1" smtClean="0"/>
              <a:t>lossy</a:t>
            </a:r>
            <a:r>
              <a:rPr lang="en-US" dirty="0" smtClean="0"/>
              <a:t> compression to reduce data by a factor of 100.</a:t>
            </a:r>
          </a:p>
          <a:p>
            <a:r>
              <a:rPr lang="en-US" dirty="0" smtClean="0"/>
              <a:t>However, to perform analysis, your PC would have to </a:t>
            </a:r>
            <a:r>
              <a:rPr lang="en-US" dirty="0" err="1" smtClean="0"/>
              <a:t>uncompress</a:t>
            </a:r>
            <a:r>
              <a:rPr lang="en-US" dirty="0" smtClean="0"/>
              <a:t> the data and then process &gt;40GB per minute.</a:t>
            </a:r>
          </a:p>
          <a:p>
            <a:r>
              <a:rPr lang="en-US" dirty="0" smtClean="0"/>
              <a:t>You would need a beefy computer.</a:t>
            </a:r>
          </a:p>
          <a:p>
            <a:r>
              <a:rPr lang="en-US" dirty="0" smtClean="0"/>
              <a:t>But most of the time there is very little change from frame to frame, so if change detector is implemented on the camera, there is, most of the time, nothing to communicate.</a:t>
            </a:r>
            <a:endParaRPr lang="en-US" dirty="0"/>
          </a:p>
        </p:txBody>
      </p:sp>
    </p:spTree>
    <p:extLst>
      <p:ext uri="{BB962C8B-B14F-4D97-AF65-F5344CB8AC3E}">
        <p14:creationId xmlns:p14="http://schemas.microsoft.com/office/powerpoint/2010/main" val="742696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4183</TotalTime>
  <Words>642</Words>
  <Application>Microsoft Macintosh PowerPoint</Application>
  <PresentationFormat>Widescreen</PresentationFormat>
  <Paragraphs>94</Paragraphs>
  <Slides>16</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Mangal</vt:lpstr>
      <vt:lpstr>Office Theme</vt:lpstr>
      <vt:lpstr>Big Data Analytics  using Spark</vt:lpstr>
      <vt:lpstr>What is “Big Data” ? </vt:lpstr>
      <vt:lpstr>“Data Science” vs. “Computer science”</vt:lpstr>
      <vt:lpstr>What is a data scientist?</vt:lpstr>
      <vt:lpstr>There are many good jobs in data science</vt:lpstr>
      <vt:lpstr>PowerPoint Presentation</vt:lpstr>
      <vt:lpstr>Nick Woodman, Founder of Go-Pro</vt:lpstr>
      <vt:lpstr>The output of a single goPro</vt:lpstr>
      <vt:lpstr>Processing at the source</vt:lpstr>
      <vt:lpstr>Scaling up: Sensor networks &amp; Smart cities</vt:lpstr>
      <vt:lpstr>MatchPoint  https://datascience.sdsc.edu/matchpoint</vt:lpstr>
      <vt:lpstr>CSE255 / DSE230</vt:lpstr>
      <vt:lpstr>What will you learn?</vt:lpstr>
      <vt:lpstr>Jupyter Notebooks</vt:lpstr>
      <vt:lpstr>Grading</vt:lpstr>
      <vt:lpstr>More details on the web site</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Analytics  using Spark</dc:title>
  <dc:creator>yoav freund</dc:creator>
  <cp:lastModifiedBy>yoav freund</cp:lastModifiedBy>
  <cp:revision>23</cp:revision>
  <dcterms:created xsi:type="dcterms:W3CDTF">2017-03-30T18:52:46Z</dcterms:created>
  <dcterms:modified xsi:type="dcterms:W3CDTF">2017-04-04T18:21:29Z</dcterms:modified>
</cp:coreProperties>
</file>

<file path=docProps/thumbnail.jpeg>
</file>